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2"/>
  </p:notesMasterIdLst>
  <p:handoutMasterIdLst>
    <p:handoutMasterId r:id="rId23"/>
  </p:handoutMasterIdLst>
  <p:sldIdLst>
    <p:sldId id="302" r:id="rId2"/>
    <p:sldId id="256" r:id="rId3"/>
    <p:sldId id="285" r:id="rId4"/>
    <p:sldId id="258" r:id="rId5"/>
    <p:sldId id="287" r:id="rId6"/>
    <p:sldId id="295" r:id="rId7"/>
    <p:sldId id="289" r:id="rId8"/>
    <p:sldId id="290" r:id="rId9"/>
    <p:sldId id="291" r:id="rId10"/>
    <p:sldId id="292" r:id="rId11"/>
    <p:sldId id="304" r:id="rId12"/>
    <p:sldId id="305" r:id="rId13"/>
    <p:sldId id="306" r:id="rId14"/>
    <p:sldId id="284" r:id="rId15"/>
    <p:sldId id="299" r:id="rId16"/>
    <p:sldId id="308" r:id="rId17"/>
    <p:sldId id="309" r:id="rId18"/>
    <p:sldId id="311" r:id="rId19"/>
    <p:sldId id="310" r:id="rId20"/>
    <p:sldId id="303" r:id="rId2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62" autoAdjust="0"/>
  </p:normalViewPr>
  <p:slideViewPr>
    <p:cSldViewPr>
      <p:cViewPr varScale="1">
        <p:scale>
          <a:sx n="70" d="100"/>
          <a:sy n="70" d="100"/>
        </p:scale>
        <p:origin x="-137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6" d="100"/>
          <a:sy n="56" d="100"/>
        </p:scale>
        <p:origin x="-285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EA97E54-05F8-4C8F-961E-4550E1687D86}" type="datetimeFigureOut">
              <a:rPr lang="it-IT" smtClean="0"/>
              <a:t>22/08/2015</a:t>
            </a:fld>
            <a:endParaRPr lang="it-IT"/>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2B05C81-7472-45F8-B846-04BFA732D56F}" type="slidenum">
              <a:rPr lang="it-IT" smtClean="0"/>
              <a:t>‹Nº›</a:t>
            </a:fld>
            <a:endParaRPr lang="it-IT"/>
          </a:p>
        </p:txBody>
      </p:sp>
    </p:spTree>
    <p:extLst>
      <p:ext uri="{BB962C8B-B14F-4D97-AF65-F5344CB8AC3E}">
        <p14:creationId xmlns:p14="http://schemas.microsoft.com/office/powerpoint/2010/main" val="2683722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8E1D89-9B11-49F3-912B-44BFE60AD120}" type="datetimeFigureOut">
              <a:rPr lang="it-IT" smtClean="0"/>
              <a:t>22/08/2015</a:t>
            </a:fld>
            <a:endParaRPr lang="it-IT"/>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it-IT"/>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A2063F-8D41-42DD-B70F-93132A5DCCFB}" type="slidenum">
              <a:rPr lang="it-IT" smtClean="0"/>
              <a:t>‹Nº›</a:t>
            </a:fld>
            <a:endParaRPr lang="it-IT"/>
          </a:p>
        </p:txBody>
      </p:sp>
    </p:spTree>
    <p:extLst>
      <p:ext uri="{BB962C8B-B14F-4D97-AF65-F5344CB8AC3E}">
        <p14:creationId xmlns:p14="http://schemas.microsoft.com/office/powerpoint/2010/main" val="2438960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a:t>
            </a:fld>
            <a:endParaRPr lang="it-IT"/>
          </a:p>
        </p:txBody>
      </p:sp>
    </p:spTree>
    <p:extLst>
      <p:ext uri="{BB962C8B-B14F-4D97-AF65-F5344CB8AC3E}">
        <p14:creationId xmlns:p14="http://schemas.microsoft.com/office/powerpoint/2010/main" val="272225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dirty="0"/>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10</a:t>
            </a:fld>
            <a:endParaRPr lang="it-IT"/>
          </a:p>
        </p:txBody>
      </p:sp>
    </p:spTree>
    <p:extLst>
      <p:ext uri="{BB962C8B-B14F-4D97-AF65-F5344CB8AC3E}">
        <p14:creationId xmlns:p14="http://schemas.microsoft.com/office/powerpoint/2010/main" val="4290475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20</a:t>
            </a:fld>
            <a:endParaRPr lang="it-IT"/>
          </a:p>
        </p:txBody>
      </p:sp>
    </p:spTree>
    <p:extLst>
      <p:ext uri="{BB962C8B-B14F-4D97-AF65-F5344CB8AC3E}">
        <p14:creationId xmlns:p14="http://schemas.microsoft.com/office/powerpoint/2010/main" val="2722253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91440" y="101600"/>
            <a:ext cx="8961120" cy="6664960"/>
          </a:xfrm>
          <a:prstGeom prst="roundRect">
            <a:avLst>
              <a:gd name="adj" fmla="val 1735"/>
            </a:avLst>
          </a:prstGeom>
          <a:gradFill>
            <a:gsLst>
              <a:gs pos="0">
                <a:srgbClr val="92D050"/>
              </a:gs>
              <a:gs pos="50000">
                <a:schemeClr val="accent1">
                  <a:tint val="44500"/>
                  <a:satMod val="160000"/>
                </a:schemeClr>
              </a:gs>
              <a:gs pos="100000">
                <a:schemeClr val="accent1">
                  <a:tint val="23500"/>
                  <a:satMod val="160000"/>
                </a:schemeClr>
              </a:gs>
            </a:gsLst>
            <a:lin ang="2700000" scaled="1"/>
          </a:gra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22/08/2015</a:t>
            </a:fld>
            <a:endParaRPr lang="es-E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s-E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132FADFE-3B8F-471C-ABF0-DBC7717ECBBC}" type="slidenum">
              <a:rPr lang="es-ES" smtClean="0"/>
              <a:t>‹Nº›</a:t>
            </a:fld>
            <a:endParaRPr lang="es-E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s-ES" smtClean="0"/>
              <a:t>Haga clic para modificar el estilo de título del patrón</a:t>
            </a:r>
            <a:endParaRPr lang="en-US" dirty="0"/>
          </a:p>
        </p:txBody>
      </p:sp>
      <p:pic>
        <p:nvPicPr>
          <p:cNvPr id="15" name="14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5537" y="260648"/>
            <a:ext cx="1224136" cy="11467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22/08/2015</a:t>
            </a:fld>
            <a:endParaRPr lang="es-ES"/>
          </a:p>
        </p:txBody>
      </p:sp>
      <p:sp>
        <p:nvSpPr>
          <p:cNvPr id="6" name="Slide Number Placeholder 5"/>
          <p:cNvSpPr>
            <a:spLocks noGrp="1"/>
          </p:cNvSpPr>
          <p:nvPr>
            <p:ph type="sldNum" sz="quarter" idx="12"/>
          </p:nvPr>
        </p:nvSpPr>
        <p:spPr>
          <a:xfrm>
            <a:off x="3707904" y="6303912"/>
            <a:ext cx="2133600" cy="365125"/>
          </a:xfrm>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A847CFC-816F-41D0-AAC0-9BF4FEBC753E}" type="datetimeFigureOut">
              <a:rPr lang="es-ES" smtClean="0"/>
              <a:t>22/08/2015</a:t>
            </a:fld>
            <a:endParaRPr lang="es-E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A847CFC-816F-41D0-AAC0-9BF4FEBC753E}" type="datetimeFigureOut">
              <a:rPr lang="es-ES" smtClean="0"/>
              <a:t>22/08/2015</a:t>
            </a:fld>
            <a:endParaRPr lang="es-E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s-ES"/>
          </a:p>
        </p:txBody>
      </p:sp>
      <p:sp>
        <p:nvSpPr>
          <p:cNvPr id="9" name="Slide Number Placeholder 8"/>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A847CFC-816F-41D0-AAC0-9BF4FEBC753E}" type="datetimeFigureOut">
              <a:rPr lang="es-ES" smtClean="0"/>
              <a:t>22/08/2015</a:t>
            </a:fld>
            <a:endParaRPr lang="es-E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s-ES"/>
          </a:p>
        </p:txBody>
      </p:sp>
      <p:sp>
        <p:nvSpPr>
          <p:cNvPr id="5" name="Slide Number Placeholder 4"/>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22/08/2015</a:t>
            </a:fld>
            <a:endParaRPr lang="es-E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07504" y="148416"/>
            <a:ext cx="8961120" cy="6664960"/>
          </a:xfrm>
          <a:prstGeom prst="roundRect">
            <a:avLst>
              <a:gd name="adj" fmla="val 1735"/>
            </a:avLst>
          </a:prstGeom>
          <a:gradFill flip="none" rotWithShape="1">
            <a:gsLst>
              <a:gs pos="0">
                <a:srgbClr val="92D050"/>
              </a:gs>
              <a:gs pos="50000">
                <a:schemeClr val="accent1">
                  <a:tint val="44500"/>
                  <a:satMod val="160000"/>
                </a:schemeClr>
              </a:gs>
              <a:gs pos="100000">
                <a:schemeClr val="accent1">
                  <a:tint val="23500"/>
                  <a:satMod val="160000"/>
                </a:schemeClr>
              </a:gs>
            </a:gsLst>
            <a:lin ang="2700000" scaled="1"/>
            <a:tileRect/>
          </a:gra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7A847CFC-816F-41D0-AAC0-9BF4FEBC753E}" type="datetimeFigureOut">
              <a:rPr lang="es-ES" smtClean="0"/>
              <a:t>22/08/2015</a:t>
            </a:fld>
            <a:endParaRPr lang="es-ES"/>
          </a:p>
        </p:txBody>
      </p:sp>
      <p:sp>
        <p:nvSpPr>
          <p:cNvPr id="6" name="Slide Number Placeholder 5"/>
          <p:cNvSpPr>
            <a:spLocks noGrp="1"/>
          </p:cNvSpPr>
          <p:nvPr>
            <p:ph type="sldNum" sz="quarter" idx="4"/>
          </p:nvPr>
        </p:nvSpPr>
        <p:spPr>
          <a:xfrm>
            <a:off x="3606760" y="6381328"/>
            <a:ext cx="2133600" cy="365125"/>
          </a:xfrm>
          <a:prstGeom prst="rect">
            <a:avLst/>
          </a:prstGeom>
        </p:spPr>
        <p:txBody>
          <a:bodyPr vert="horz" lIns="91440" tIns="45720" rIns="91440" bIns="45720" rtlCol="0" anchor="ctr"/>
          <a:lstStyle>
            <a:lvl1pPr algn="r">
              <a:defRPr sz="1200">
                <a:solidFill>
                  <a:schemeClr val="tx2"/>
                </a:solidFill>
              </a:defRPr>
            </a:lvl1pPr>
          </a:lstStyle>
          <a:p>
            <a:pPr algn="ctr"/>
            <a:fld id="{132FADFE-3B8F-471C-ABF0-DBC7717ECBBC}" type="slidenum">
              <a:rPr lang="es-ES" smtClean="0"/>
              <a:pPr algn="ctr"/>
              <a:t>‹Nº›</a:t>
            </a:fld>
            <a:endParaRPr lang="es-ES"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pic>
        <p:nvPicPr>
          <p:cNvPr id="11" name="10 Imagen"/>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082261" y="5949280"/>
            <a:ext cx="787420" cy="7376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8" r:id="rId3"/>
    <p:sldLayoutId id="2147483689" r:id="rId4"/>
    <p:sldLayoutId id="2147483690" r:id="rId5"/>
    <p:sldLayoutId id="2147483694" r:id="rId6"/>
  </p:sldLayoutIdLst>
  <p:timing>
    <p:tnLst>
      <p:par>
        <p:cTn id="1" dur="indefinite" restart="never" nodeType="tmRoot"/>
      </p:par>
    </p:tnLst>
  </p:timing>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7.png"/><Relationship Id="rId7" Type="http://schemas.openxmlformats.org/officeDocument/2006/relationships/image" Target="../media/image25.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27.png"/><Relationship Id="rId4" Type="http://schemas.openxmlformats.org/officeDocument/2006/relationships/image" Target="../media/image8.png"/><Relationship Id="rId9" Type="http://schemas.openxmlformats.org/officeDocument/2006/relationships/image" Target="../media/image13.png"/></Relationships>
</file>

<file path=ppt/slides/_rels/slide1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7.png"/><Relationship Id="rId7" Type="http://schemas.openxmlformats.org/officeDocument/2006/relationships/image" Target="../media/image25.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29.png"/><Relationship Id="rId5" Type="http://schemas.openxmlformats.org/officeDocument/2006/relationships/image" Target="../media/image9.png"/><Relationship Id="rId10" Type="http://schemas.openxmlformats.org/officeDocument/2006/relationships/image" Target="../media/image28.png"/><Relationship Id="rId4" Type="http://schemas.openxmlformats.org/officeDocument/2006/relationships/image" Target="../media/image8.png"/><Relationship Id="rId9"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254" y="-31559"/>
            <a:ext cx="9144000" cy="6858137"/>
          </a:xfrm>
          <a:prstGeom prst="rect">
            <a:avLst/>
          </a:prstGeom>
        </p:spPr>
      </p:pic>
    </p:spTree>
    <p:extLst>
      <p:ext uri="{BB962C8B-B14F-4D97-AF65-F5344CB8AC3E}">
        <p14:creationId xmlns:p14="http://schemas.microsoft.com/office/powerpoint/2010/main" val="237581558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200" fill="hold"/>
                                        <p:tgtEl>
                                          <p:spTgt spid="4"/>
                                        </p:tgtEl>
                                        <p:attrNameLst>
                                          <p:attrName>ppt_w</p:attrName>
                                        </p:attrNameLst>
                                      </p:cBhvr>
                                      <p:tavLst>
                                        <p:tav tm="0">
                                          <p:val>
                                            <p:fltVal val="0"/>
                                          </p:val>
                                        </p:tav>
                                        <p:tav tm="100000">
                                          <p:val>
                                            <p:strVal val="#ppt_w"/>
                                          </p:val>
                                        </p:tav>
                                      </p:tavLst>
                                    </p:anim>
                                    <p:anim calcmode="lin" valueType="num">
                                      <p:cBhvr>
                                        <p:cTn id="8" dur="2200" fill="hold"/>
                                        <p:tgtEl>
                                          <p:spTgt spid="4"/>
                                        </p:tgtEl>
                                        <p:attrNameLst>
                                          <p:attrName>ppt_h</p:attrName>
                                        </p:attrNameLst>
                                      </p:cBhvr>
                                      <p:tavLst>
                                        <p:tav tm="0">
                                          <p:val>
                                            <p:fltVal val="0"/>
                                          </p:val>
                                        </p:tav>
                                        <p:tav tm="100000">
                                          <p:val>
                                            <p:strVal val="#ppt_h"/>
                                          </p:val>
                                        </p:tav>
                                      </p:tavLst>
                                    </p:anim>
                                    <p:animEffect transition="in" filter="fade">
                                      <p:cBhvr>
                                        <p:cTn id="9" dur="2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S</a:t>
            </a:r>
            <a:r>
              <a:rPr lang="es-419" dirty="0" smtClean="0"/>
              <a:t>AS Business Analytics</a:t>
            </a:r>
            <a:endParaRPr lang="it-IT"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628800"/>
            <a:ext cx="8496944" cy="4864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2445599"/>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a:t>What is </a:t>
            </a:r>
            <a:r>
              <a:rPr lang="es-419" dirty="0" smtClean="0"/>
              <a:t>ANALYTICS</a:t>
            </a:r>
            <a:r>
              <a:rPr lang="en-US" dirty="0" smtClean="0"/>
              <a:t>?</a:t>
            </a:r>
            <a:endParaRPr lang="it-IT"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226" y="1844824"/>
            <a:ext cx="7916901" cy="3668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redondeado"/>
          <p:cNvSpPr/>
          <p:nvPr/>
        </p:nvSpPr>
        <p:spPr>
          <a:xfrm>
            <a:off x="3225168" y="1879919"/>
            <a:ext cx="1130807" cy="327727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4 CuadroTexto"/>
          <p:cNvSpPr txBox="1"/>
          <p:nvPr/>
        </p:nvSpPr>
        <p:spPr>
          <a:xfrm>
            <a:off x="3225168" y="5157192"/>
            <a:ext cx="979349" cy="430887"/>
          </a:xfrm>
          <a:prstGeom prst="rect">
            <a:avLst/>
          </a:prstGeom>
          <a:noFill/>
        </p:spPr>
        <p:txBody>
          <a:bodyPr wrap="square" rtlCol="0">
            <a:spAutoFit/>
          </a:bodyPr>
          <a:lstStyle/>
          <a:p>
            <a:pPr algn="ctr"/>
            <a:r>
              <a:rPr lang="es-419" sz="1100" b="1" dirty="0" smtClean="0">
                <a:solidFill>
                  <a:srgbClr val="FF0000"/>
                </a:solidFill>
              </a:rPr>
              <a:t>Analitica de Datos</a:t>
            </a:r>
            <a:endParaRPr lang="it-IT" sz="1100" b="1" dirty="0">
              <a:solidFill>
                <a:srgbClr val="FF0000"/>
              </a:solidFill>
            </a:endParaRPr>
          </a:p>
        </p:txBody>
      </p:sp>
      <p:sp>
        <p:nvSpPr>
          <p:cNvPr id="6" name="5 Flecha derecha"/>
          <p:cNvSpPr/>
          <p:nvPr/>
        </p:nvSpPr>
        <p:spPr>
          <a:xfrm>
            <a:off x="683568" y="5530879"/>
            <a:ext cx="7850904" cy="33616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6 CuadroTexto"/>
          <p:cNvSpPr txBox="1"/>
          <p:nvPr/>
        </p:nvSpPr>
        <p:spPr>
          <a:xfrm>
            <a:off x="1989782" y="5795972"/>
            <a:ext cx="4454426" cy="369332"/>
          </a:xfrm>
          <a:prstGeom prst="rect">
            <a:avLst/>
          </a:prstGeom>
          <a:noFill/>
        </p:spPr>
        <p:txBody>
          <a:bodyPr wrap="square" rtlCol="0">
            <a:spAutoFit/>
          </a:bodyPr>
          <a:lstStyle/>
          <a:p>
            <a:pPr algn="ctr"/>
            <a:r>
              <a:rPr lang="es-419" b="1" dirty="0" smtClean="0">
                <a:solidFill>
                  <a:srgbClr val="FF0000"/>
                </a:solidFill>
              </a:rPr>
              <a:t>Proceso de toma de decisiones</a:t>
            </a:r>
            <a:endParaRPr lang="it-IT" b="1" dirty="0">
              <a:solidFill>
                <a:srgbClr val="FF0000"/>
              </a:solidFill>
            </a:endParaRPr>
          </a:p>
        </p:txBody>
      </p:sp>
    </p:spTree>
    <p:extLst>
      <p:ext uri="{BB962C8B-B14F-4D97-AF65-F5344CB8AC3E}">
        <p14:creationId xmlns:p14="http://schemas.microsoft.com/office/powerpoint/2010/main" val="219167220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a:t>What is </a:t>
            </a:r>
            <a:r>
              <a:rPr lang="es-419" dirty="0" smtClean="0"/>
              <a:t>ANALYTICS</a:t>
            </a:r>
            <a:r>
              <a:rPr lang="en-US" dirty="0" smtClean="0"/>
              <a:t>?</a:t>
            </a:r>
            <a:endParaRPr lang="it-IT" dirty="0"/>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628800"/>
            <a:ext cx="8496944" cy="5145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1660" y="3068960"/>
            <a:ext cx="6120680" cy="3504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9075854"/>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txBox="1">
            <a:spLocks/>
          </p:cNvSpPr>
          <p:nvPr/>
        </p:nvSpPr>
        <p:spPr>
          <a:xfrm>
            <a:off x="1259632" y="476672"/>
            <a:ext cx="6912768"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500" cap="all" dirty="0" smtClean="0">
                <a:solidFill>
                  <a:schemeClr val="accent1">
                    <a:lumMod val="75000"/>
                  </a:schemeClr>
                </a:solidFill>
              </a:rPr>
              <a:t>Business </a:t>
            </a:r>
            <a:r>
              <a:rPr lang="it-IT" sz="3500" cap="all" dirty="0">
                <a:solidFill>
                  <a:schemeClr val="accent1">
                    <a:lumMod val="75000"/>
                  </a:schemeClr>
                </a:solidFill>
              </a:rPr>
              <a:t>Analytics</a:t>
            </a:r>
            <a:r>
              <a:rPr lang="it-IT" sz="3600" b="1" dirty="0" smtClean="0">
                <a:solidFill>
                  <a:srgbClr val="FF0000"/>
                </a:solidFill>
                <a:latin typeface="Arial" pitchFamily="34" charset="0"/>
                <a:cs typeface="Arial" pitchFamily="34" charset="0"/>
              </a:rPr>
              <a:t/>
            </a:r>
            <a:br>
              <a:rPr lang="it-IT" sz="3600" b="1" dirty="0" smtClean="0">
                <a:solidFill>
                  <a:srgbClr val="FF0000"/>
                </a:solidFill>
                <a:latin typeface="Arial" pitchFamily="34" charset="0"/>
                <a:cs typeface="Arial" pitchFamily="34" charset="0"/>
              </a:rPr>
            </a:br>
            <a:endParaRPr lang="it-IT" sz="3600" b="1" dirty="0">
              <a:solidFill>
                <a:srgbClr val="FF0000"/>
              </a:solidFill>
              <a:latin typeface="Arial" pitchFamily="34" charset="0"/>
              <a:cs typeface="Arial" pitchFamily="34"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908720"/>
            <a:ext cx="6984776" cy="432048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
        <p:nvSpPr>
          <p:cNvPr id="2" name="1 CuadroTexto"/>
          <p:cNvSpPr txBox="1"/>
          <p:nvPr/>
        </p:nvSpPr>
        <p:spPr>
          <a:xfrm>
            <a:off x="1891471" y="4941168"/>
            <a:ext cx="5490606" cy="1046440"/>
          </a:xfrm>
          <a:prstGeom prst="rect">
            <a:avLst/>
          </a:prstGeom>
          <a:noFill/>
        </p:spPr>
        <p:txBody>
          <a:bodyPr wrap="none" rtlCol="0">
            <a:spAutoFit/>
          </a:bodyPr>
          <a:lstStyle/>
          <a:p>
            <a:pPr algn="ctr"/>
            <a:r>
              <a:rPr lang="es-419" b="1" dirty="0" smtClean="0">
                <a:solidFill>
                  <a:srgbClr val="FF0000"/>
                </a:solidFill>
              </a:rPr>
              <a:t>CONOCIMIENTO PARA LA TOMA DE DECISIONES</a:t>
            </a:r>
          </a:p>
          <a:p>
            <a:pPr algn="ctr"/>
            <a:endParaRPr lang="es-419" sz="2000" b="1" dirty="0">
              <a:solidFill>
                <a:srgbClr val="FF0000"/>
              </a:solidFill>
            </a:endParaRPr>
          </a:p>
          <a:p>
            <a:pPr algn="ctr"/>
            <a:r>
              <a:rPr lang="es-419" sz="2400" b="1" dirty="0" smtClean="0">
                <a:solidFill>
                  <a:srgbClr val="FF0000"/>
                </a:solidFill>
              </a:rPr>
              <a:t>DATOS = ACTIVOS CORPORATIVOS</a:t>
            </a:r>
            <a:endParaRPr lang="it-IT" sz="2400" b="1" dirty="0">
              <a:solidFill>
                <a:srgbClr val="FF0000"/>
              </a:solidFill>
            </a:endParaRPr>
          </a:p>
        </p:txBody>
      </p:sp>
    </p:spTree>
    <p:extLst>
      <p:ext uri="{BB962C8B-B14F-4D97-AF65-F5344CB8AC3E}">
        <p14:creationId xmlns:p14="http://schemas.microsoft.com/office/powerpoint/2010/main" val="238096876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it-IT" dirty="0"/>
              <a:t>Forrester </a:t>
            </a:r>
            <a:r>
              <a:rPr lang="it-IT" dirty="0" smtClean="0"/>
              <a:t>Wave: </a:t>
            </a:r>
            <a:r>
              <a:rPr lang="it-IT" dirty="0"/>
              <a:t>Agile Business Intelligence, Q2 ‘14</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2636912"/>
            <a:ext cx="845695" cy="28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040" y="3356992"/>
            <a:ext cx="738184" cy="28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75" y="4077072"/>
            <a:ext cx="629809" cy="28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097" y="4937116"/>
            <a:ext cx="949711" cy="289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26185" y="2636912"/>
            <a:ext cx="1397432" cy="275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10813" y="3356992"/>
            <a:ext cx="480445" cy="275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40769" y="4077072"/>
            <a:ext cx="820531" cy="275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45426" y="4937116"/>
            <a:ext cx="986240" cy="284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75656" y="1628800"/>
            <a:ext cx="5705475" cy="43910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0671081"/>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it-IT" dirty="0" smtClean="0"/>
              <a:t>S</a:t>
            </a:r>
            <a:r>
              <a:rPr lang="es-419" dirty="0" smtClean="0"/>
              <a:t>oluciones de bi</a:t>
            </a:r>
            <a:endParaRPr lang="it-IT"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2636912"/>
            <a:ext cx="845695" cy="28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040" y="3356992"/>
            <a:ext cx="738184" cy="28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75" y="4077072"/>
            <a:ext cx="629809" cy="28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097" y="4937116"/>
            <a:ext cx="949711" cy="289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26185" y="2636912"/>
            <a:ext cx="1397432" cy="275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10813" y="3356992"/>
            <a:ext cx="480445" cy="275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40769" y="4077072"/>
            <a:ext cx="820531" cy="275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45426" y="4937116"/>
            <a:ext cx="986240" cy="284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23808" y="1628800"/>
            <a:ext cx="4184296" cy="2454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39752" y="4055653"/>
            <a:ext cx="4824536" cy="2637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5148064" y="1628800"/>
            <a:ext cx="2226892" cy="160043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es-419" sz="1400" b="1" dirty="0" smtClean="0"/>
              <a:t>Amigabilidad</a:t>
            </a:r>
          </a:p>
          <a:p>
            <a:r>
              <a:rPr lang="es-419" sz="1400" b="1" dirty="0" smtClean="0"/>
              <a:t>Sencillez</a:t>
            </a:r>
          </a:p>
          <a:p>
            <a:r>
              <a:rPr lang="es-419" sz="1400" b="1" dirty="0" smtClean="0"/>
              <a:t>Flexibilidad</a:t>
            </a:r>
          </a:p>
          <a:p>
            <a:r>
              <a:rPr lang="es-419" sz="1400" b="1" dirty="0" smtClean="0"/>
              <a:t>Integración </a:t>
            </a:r>
          </a:p>
          <a:p>
            <a:r>
              <a:rPr lang="es-419" sz="1400" b="1" dirty="0" smtClean="0"/>
              <a:t>Capacidad de Proceso</a:t>
            </a:r>
          </a:p>
          <a:p>
            <a:r>
              <a:rPr lang="es-419" sz="1400" b="1" dirty="0" smtClean="0"/>
              <a:t>Capacidad de análisis</a:t>
            </a:r>
          </a:p>
          <a:p>
            <a:r>
              <a:rPr lang="es-419" sz="1400" b="1" dirty="0" smtClean="0"/>
              <a:t>Visualización</a:t>
            </a:r>
            <a:endParaRPr lang="it-IT" sz="1400" b="1" dirty="0"/>
          </a:p>
        </p:txBody>
      </p:sp>
    </p:spTree>
    <p:extLst>
      <p:ext uri="{BB962C8B-B14F-4D97-AF65-F5344CB8AC3E}">
        <p14:creationId xmlns:p14="http://schemas.microsoft.com/office/powerpoint/2010/main" val="300250745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47522" y="4101718"/>
            <a:ext cx="2588694" cy="2149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normAutofit fontScale="90000"/>
          </a:bodyPr>
          <a:lstStyle/>
          <a:p>
            <a:r>
              <a:rPr lang="it-IT" dirty="0" smtClean="0"/>
              <a:t>F</a:t>
            </a:r>
            <a:r>
              <a:rPr lang="es-419" dirty="0" smtClean="0"/>
              <a:t>oco en las bases de la organizacion</a:t>
            </a:r>
            <a:endParaRPr lang="it-IT"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1628800"/>
            <a:ext cx="4184296" cy="2454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4083367"/>
            <a:ext cx="4448175"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8064" y="1628799"/>
            <a:ext cx="2867459" cy="2472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4003192"/>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419" dirty="0"/>
              <a:t>informacion agil, flexible y sencilla </a:t>
            </a:r>
            <a:endParaRPr lang="it-IT"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1" y="1772817"/>
            <a:ext cx="3096345" cy="140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3158790"/>
            <a:ext cx="4324350" cy="319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1223" y="3158790"/>
            <a:ext cx="2200275" cy="1580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5977" y="1772816"/>
            <a:ext cx="3384376" cy="140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1223" y="4682790"/>
            <a:ext cx="2200275" cy="166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2004434"/>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419" dirty="0" smtClean="0"/>
              <a:t>servicios</a:t>
            </a:r>
            <a:endParaRPr lang="it-IT"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639875"/>
            <a:ext cx="6984776" cy="50514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0299120"/>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556793"/>
            <a:ext cx="7013955" cy="47525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normAutofit/>
          </a:bodyPr>
          <a:lstStyle/>
          <a:p>
            <a:r>
              <a:rPr lang="it-IT" dirty="0" smtClean="0"/>
              <a:t>Forrester wave </a:t>
            </a:r>
            <a:endParaRPr lang="it-IT" dirty="0"/>
          </a:p>
        </p:txBody>
      </p:sp>
    </p:spTree>
    <p:extLst>
      <p:ext uri="{BB962C8B-B14F-4D97-AF65-F5344CB8AC3E}">
        <p14:creationId xmlns:p14="http://schemas.microsoft.com/office/powerpoint/2010/main" val="4245525195"/>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419" dirty="0" smtClean="0"/>
              <a:t>Inteligencia de Negocios </a:t>
            </a:r>
            <a:endParaRPr lang="it-IT" dirty="0"/>
          </a:p>
        </p:txBody>
      </p:sp>
      <p:sp>
        <p:nvSpPr>
          <p:cNvPr id="5" name="4 CuadroTexto"/>
          <p:cNvSpPr txBox="1"/>
          <p:nvPr/>
        </p:nvSpPr>
        <p:spPr>
          <a:xfrm>
            <a:off x="3628224" y="6381328"/>
            <a:ext cx="1370888" cy="369332"/>
          </a:xfrm>
          <a:prstGeom prst="rect">
            <a:avLst/>
          </a:prstGeom>
          <a:noFill/>
        </p:spPr>
        <p:txBody>
          <a:bodyPr wrap="none" rtlCol="0">
            <a:spAutoFit/>
          </a:bodyPr>
          <a:lstStyle/>
          <a:p>
            <a:r>
              <a:rPr lang="es-419" dirty="0" smtClean="0">
                <a:latin typeface="+mj-lt"/>
              </a:rPr>
              <a:t>Marzo 2015</a:t>
            </a:r>
            <a:endParaRPr lang="it-IT" dirty="0">
              <a:latin typeface="+mj-lt"/>
            </a:endParaRPr>
          </a:p>
        </p:txBody>
      </p:sp>
      <p:sp>
        <p:nvSpPr>
          <p:cNvPr id="4" name="3 Subtítulo"/>
          <p:cNvSpPr>
            <a:spLocks noGrp="1"/>
          </p:cNvSpPr>
          <p:nvPr>
            <p:ph type="subTitle" idx="1"/>
          </p:nvPr>
        </p:nvSpPr>
        <p:spPr/>
        <p:txBody>
          <a:bodyPr/>
          <a:lstStyle/>
          <a:p>
            <a:endParaRPr lang="it-IT"/>
          </a:p>
        </p:txBody>
      </p:sp>
    </p:spTree>
    <p:extLst>
      <p:ext uri="{BB962C8B-B14F-4D97-AF65-F5344CB8AC3E}">
        <p14:creationId xmlns:p14="http://schemas.microsoft.com/office/powerpoint/2010/main" val="4127230725"/>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254" y="-31559"/>
            <a:ext cx="9144000" cy="6858137"/>
          </a:xfrm>
          <a:prstGeom prst="rect">
            <a:avLst/>
          </a:prstGeom>
        </p:spPr>
      </p:pic>
    </p:spTree>
    <p:extLst>
      <p:ext uri="{BB962C8B-B14F-4D97-AF65-F5344CB8AC3E}">
        <p14:creationId xmlns:p14="http://schemas.microsoft.com/office/powerpoint/2010/main" val="237581558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200" fill="hold"/>
                                        <p:tgtEl>
                                          <p:spTgt spid="4"/>
                                        </p:tgtEl>
                                        <p:attrNameLst>
                                          <p:attrName>ppt_w</p:attrName>
                                        </p:attrNameLst>
                                      </p:cBhvr>
                                      <p:tavLst>
                                        <p:tav tm="0">
                                          <p:val>
                                            <p:fltVal val="0"/>
                                          </p:val>
                                        </p:tav>
                                        <p:tav tm="100000">
                                          <p:val>
                                            <p:strVal val="#ppt_w"/>
                                          </p:val>
                                        </p:tav>
                                      </p:tavLst>
                                    </p:anim>
                                    <p:anim calcmode="lin" valueType="num">
                                      <p:cBhvr>
                                        <p:cTn id="8" dur="2200" fill="hold"/>
                                        <p:tgtEl>
                                          <p:spTgt spid="4"/>
                                        </p:tgtEl>
                                        <p:attrNameLst>
                                          <p:attrName>ppt_h</p:attrName>
                                        </p:attrNameLst>
                                      </p:cBhvr>
                                      <p:tavLst>
                                        <p:tav tm="0">
                                          <p:val>
                                            <p:fltVal val="0"/>
                                          </p:val>
                                        </p:tav>
                                        <p:tav tm="100000">
                                          <p:val>
                                            <p:strVal val="#ppt_h"/>
                                          </p:val>
                                        </p:tav>
                                      </p:tavLst>
                                    </p:anim>
                                    <p:animEffect transition="in" filter="fade">
                                      <p:cBhvr>
                                        <p:cTn id="9" dur="2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284984"/>
            <a:ext cx="8352928"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lstStyle/>
          <a:p>
            <a:r>
              <a:rPr lang="en-US" dirty="0"/>
              <a:t>What is Business Intelligence?</a:t>
            </a:r>
            <a:endParaRPr lang="it-IT" dirty="0"/>
          </a:p>
        </p:txBody>
      </p:sp>
      <p:sp>
        <p:nvSpPr>
          <p:cNvPr id="3" name="2 Marcador de contenido"/>
          <p:cNvSpPr>
            <a:spLocks noGrp="1"/>
          </p:cNvSpPr>
          <p:nvPr>
            <p:ph idx="1"/>
          </p:nvPr>
        </p:nvSpPr>
        <p:spPr/>
        <p:txBody>
          <a:bodyPr>
            <a:normAutofit/>
          </a:bodyPr>
          <a:lstStyle/>
          <a:p>
            <a:pPr marL="114300" indent="0" algn="just">
              <a:buNone/>
            </a:pPr>
            <a:r>
              <a:rPr lang="en-US" sz="2000" dirty="0" smtClean="0">
                <a:latin typeface="+mj-lt"/>
              </a:rPr>
              <a:t>Business </a:t>
            </a:r>
            <a:r>
              <a:rPr lang="en-US" sz="2000" dirty="0">
                <a:latin typeface="+mj-lt"/>
              </a:rPr>
              <a:t>Intelligence (BI) is: </a:t>
            </a:r>
            <a:r>
              <a:rPr lang="en-US" sz="2000" dirty="0" smtClean="0">
                <a:latin typeface="+mj-lt"/>
              </a:rPr>
              <a:t>“</a:t>
            </a:r>
            <a:r>
              <a:rPr lang="en-US" sz="2000" dirty="0">
                <a:latin typeface="+mj-lt"/>
              </a:rPr>
              <a:t>Business intelligence (BI) is an umbrella term that includes the applications, infrastructure and tools, and best practices that enable access to and analysis of information to improve and optimize decisions and </a:t>
            </a:r>
            <a:r>
              <a:rPr lang="en-US" sz="2000" dirty="0" smtClean="0">
                <a:latin typeface="+mj-lt"/>
              </a:rPr>
              <a:t>performance.” </a:t>
            </a:r>
            <a:endParaRPr lang="es-419" sz="2000" dirty="0">
              <a:latin typeface="+mj-lt"/>
            </a:endParaRPr>
          </a:p>
          <a:p>
            <a:pPr marL="114300" indent="0" algn="just">
              <a:buNone/>
            </a:pPr>
            <a:r>
              <a:rPr lang="en-US" sz="1200" b="1" dirty="0" smtClean="0">
                <a:latin typeface="+mj-lt"/>
              </a:rPr>
              <a:t>Gartner IT Glossary</a:t>
            </a:r>
            <a:endParaRPr lang="it-IT" sz="1200" b="1" dirty="0">
              <a:latin typeface="+mj-l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1" y="4941168"/>
            <a:ext cx="873418" cy="294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7073" y="4941168"/>
            <a:ext cx="762382" cy="294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21959" y="5599600"/>
            <a:ext cx="757711" cy="342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19545" y="5920676"/>
            <a:ext cx="1142580" cy="348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3819" y="4941168"/>
            <a:ext cx="1443241" cy="284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46631" y="4941168"/>
            <a:ext cx="496194" cy="284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563888" y="5325908"/>
            <a:ext cx="798237" cy="268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93915" y="6435772"/>
            <a:ext cx="1186527" cy="34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88025" y="4797152"/>
            <a:ext cx="2232248" cy="1247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1561" y="5229200"/>
            <a:ext cx="2742630" cy="1206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204788" y="4941168"/>
            <a:ext cx="1594105" cy="10668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8332001"/>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a:t>What is Business Intelligence?</a:t>
            </a:r>
            <a:endParaRPr lang="it-IT" dirty="0"/>
          </a:p>
        </p:txBody>
      </p:sp>
      <p:sp>
        <p:nvSpPr>
          <p:cNvPr id="3" name="2 Marcador de contenido"/>
          <p:cNvSpPr>
            <a:spLocks noGrp="1"/>
          </p:cNvSpPr>
          <p:nvPr>
            <p:ph idx="1"/>
          </p:nvPr>
        </p:nvSpPr>
        <p:spPr>
          <a:xfrm>
            <a:off x="457200" y="1556792"/>
            <a:ext cx="8229600" cy="4373563"/>
          </a:xfrm>
        </p:spPr>
        <p:txBody>
          <a:bodyPr>
            <a:normAutofit/>
          </a:bodyPr>
          <a:lstStyle/>
          <a:p>
            <a:pPr marL="114300" indent="0" algn="just">
              <a:buNone/>
            </a:pPr>
            <a:r>
              <a:rPr lang="en-US" sz="2000" dirty="0">
                <a:latin typeface="+mj-lt"/>
              </a:rPr>
              <a:t>What is Business Intelligence? Business Intelligence (BI) is: “The processes, technologies and tools needed to turn data into information and information into knowledge and knowledge into plans that drive profitable business action. BI encompasses data warehousing, business analytics and knowledge management</a:t>
            </a:r>
            <a:r>
              <a:rPr lang="en-US" sz="2000" dirty="0" smtClean="0">
                <a:latin typeface="+mj-lt"/>
              </a:rPr>
              <a:t>.” </a:t>
            </a:r>
            <a:endParaRPr lang="es-419" sz="2000" dirty="0" smtClean="0">
              <a:latin typeface="+mj-lt"/>
            </a:endParaRPr>
          </a:p>
          <a:p>
            <a:pPr marL="114300" indent="0" algn="just">
              <a:buNone/>
            </a:pPr>
            <a:endParaRPr lang="es-419" sz="1200" b="1" dirty="0" smtClean="0">
              <a:latin typeface="+mj-lt"/>
            </a:endParaRPr>
          </a:p>
          <a:p>
            <a:pPr marL="114300" indent="0" algn="just">
              <a:buNone/>
            </a:pPr>
            <a:r>
              <a:rPr lang="en-US" sz="1200" b="1" dirty="0" smtClean="0">
                <a:latin typeface="+mj-lt"/>
              </a:rPr>
              <a:t>The Data Warehouse Institute, Q4/2002</a:t>
            </a:r>
            <a:endParaRPr lang="it-IT" sz="1200" b="1" dirty="0">
              <a:latin typeface="+mj-l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573016"/>
            <a:ext cx="5040560" cy="2335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redondeado"/>
          <p:cNvSpPr/>
          <p:nvPr/>
        </p:nvSpPr>
        <p:spPr>
          <a:xfrm>
            <a:off x="2123728" y="3573016"/>
            <a:ext cx="648072" cy="208823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13 Rectángulo redondeado"/>
          <p:cNvSpPr/>
          <p:nvPr/>
        </p:nvSpPr>
        <p:spPr>
          <a:xfrm>
            <a:off x="5148064" y="3573017"/>
            <a:ext cx="648072" cy="208823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14 Rectángulo redondeado"/>
          <p:cNvSpPr/>
          <p:nvPr/>
        </p:nvSpPr>
        <p:spPr>
          <a:xfrm>
            <a:off x="5868144" y="3573016"/>
            <a:ext cx="648072" cy="208823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15 Rectángulo redondeado"/>
          <p:cNvSpPr/>
          <p:nvPr/>
        </p:nvSpPr>
        <p:spPr>
          <a:xfrm>
            <a:off x="6588224" y="3573017"/>
            <a:ext cx="576064" cy="208823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4 CuadroTexto"/>
          <p:cNvSpPr txBox="1"/>
          <p:nvPr/>
        </p:nvSpPr>
        <p:spPr>
          <a:xfrm>
            <a:off x="2107767" y="5661250"/>
            <a:ext cx="639919" cy="261610"/>
          </a:xfrm>
          <a:prstGeom prst="rect">
            <a:avLst/>
          </a:prstGeom>
          <a:noFill/>
        </p:spPr>
        <p:txBody>
          <a:bodyPr wrap="none" rtlCol="0">
            <a:spAutoFit/>
          </a:bodyPr>
          <a:lstStyle/>
          <a:p>
            <a:r>
              <a:rPr lang="es-419" sz="1100" b="1" dirty="0" smtClean="0">
                <a:solidFill>
                  <a:srgbClr val="FF0000"/>
                </a:solidFill>
              </a:rPr>
              <a:t>DATOS</a:t>
            </a:r>
            <a:endParaRPr lang="it-IT" sz="1100" b="1" dirty="0">
              <a:solidFill>
                <a:srgbClr val="FF0000"/>
              </a:solidFill>
            </a:endParaRPr>
          </a:p>
        </p:txBody>
      </p:sp>
      <p:sp>
        <p:nvSpPr>
          <p:cNvPr id="18" name="17 CuadroTexto"/>
          <p:cNvSpPr txBox="1"/>
          <p:nvPr/>
        </p:nvSpPr>
        <p:spPr>
          <a:xfrm>
            <a:off x="5004048" y="5661248"/>
            <a:ext cx="931665" cy="246221"/>
          </a:xfrm>
          <a:prstGeom prst="rect">
            <a:avLst/>
          </a:prstGeom>
          <a:noFill/>
        </p:spPr>
        <p:txBody>
          <a:bodyPr wrap="none" rtlCol="0">
            <a:spAutoFit/>
          </a:bodyPr>
          <a:lstStyle/>
          <a:p>
            <a:r>
              <a:rPr lang="es-419" sz="1000" b="1" dirty="0" smtClean="0">
                <a:solidFill>
                  <a:srgbClr val="FF0000"/>
                </a:solidFill>
              </a:rPr>
              <a:t>Informacion</a:t>
            </a:r>
            <a:endParaRPr lang="it-IT" sz="1000" b="1" dirty="0">
              <a:solidFill>
                <a:srgbClr val="FF0000"/>
              </a:solidFill>
            </a:endParaRPr>
          </a:p>
        </p:txBody>
      </p:sp>
      <p:sp>
        <p:nvSpPr>
          <p:cNvPr id="19" name="18 CuadroTexto"/>
          <p:cNvSpPr txBox="1"/>
          <p:nvPr/>
        </p:nvSpPr>
        <p:spPr>
          <a:xfrm>
            <a:off x="5659021" y="3356992"/>
            <a:ext cx="1066318" cy="246221"/>
          </a:xfrm>
          <a:prstGeom prst="rect">
            <a:avLst/>
          </a:prstGeom>
          <a:noFill/>
        </p:spPr>
        <p:txBody>
          <a:bodyPr wrap="none" rtlCol="0">
            <a:spAutoFit/>
          </a:bodyPr>
          <a:lstStyle/>
          <a:p>
            <a:r>
              <a:rPr lang="es-419" sz="1000" b="1" dirty="0" smtClean="0">
                <a:solidFill>
                  <a:srgbClr val="FF0000"/>
                </a:solidFill>
              </a:rPr>
              <a:t>Conocimiento</a:t>
            </a:r>
            <a:endParaRPr lang="it-IT" sz="1000" b="1" dirty="0">
              <a:solidFill>
                <a:srgbClr val="FF0000"/>
              </a:solidFill>
            </a:endParaRPr>
          </a:p>
        </p:txBody>
      </p:sp>
      <p:sp>
        <p:nvSpPr>
          <p:cNvPr id="20" name="19 CuadroTexto"/>
          <p:cNvSpPr txBox="1"/>
          <p:nvPr/>
        </p:nvSpPr>
        <p:spPr>
          <a:xfrm>
            <a:off x="6448647" y="5661248"/>
            <a:ext cx="788999" cy="400110"/>
          </a:xfrm>
          <a:prstGeom prst="rect">
            <a:avLst/>
          </a:prstGeom>
          <a:noFill/>
        </p:spPr>
        <p:txBody>
          <a:bodyPr wrap="none" rtlCol="0">
            <a:spAutoFit/>
          </a:bodyPr>
          <a:lstStyle/>
          <a:p>
            <a:pPr algn="ctr"/>
            <a:r>
              <a:rPr lang="es-419" sz="1000" b="1" dirty="0" smtClean="0">
                <a:solidFill>
                  <a:srgbClr val="FF0000"/>
                </a:solidFill>
              </a:rPr>
              <a:t>Planes de</a:t>
            </a:r>
          </a:p>
          <a:p>
            <a:pPr algn="ctr"/>
            <a:r>
              <a:rPr lang="es-419" sz="1000" b="1" dirty="0" smtClean="0">
                <a:solidFill>
                  <a:srgbClr val="FF0000"/>
                </a:solidFill>
              </a:rPr>
              <a:t>Accion</a:t>
            </a:r>
            <a:endParaRPr lang="it-IT" sz="1000" b="1" dirty="0">
              <a:solidFill>
                <a:srgbClr val="FF0000"/>
              </a:solidFill>
            </a:endParaRPr>
          </a:p>
        </p:txBody>
      </p:sp>
      <p:sp>
        <p:nvSpPr>
          <p:cNvPr id="6" name="5 Flecha derecha"/>
          <p:cNvSpPr/>
          <p:nvPr/>
        </p:nvSpPr>
        <p:spPr>
          <a:xfrm>
            <a:off x="2107767" y="6093296"/>
            <a:ext cx="5129879" cy="24796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6 CuadroTexto"/>
          <p:cNvSpPr txBox="1"/>
          <p:nvPr/>
        </p:nvSpPr>
        <p:spPr>
          <a:xfrm>
            <a:off x="2555776" y="6237312"/>
            <a:ext cx="4180953" cy="369332"/>
          </a:xfrm>
          <a:prstGeom prst="rect">
            <a:avLst/>
          </a:prstGeom>
          <a:noFill/>
        </p:spPr>
        <p:txBody>
          <a:bodyPr wrap="none" rtlCol="0">
            <a:spAutoFit/>
          </a:bodyPr>
          <a:lstStyle/>
          <a:p>
            <a:r>
              <a:rPr lang="es-419" b="1" dirty="0" smtClean="0">
                <a:solidFill>
                  <a:srgbClr val="FF0000"/>
                </a:solidFill>
              </a:rPr>
              <a:t>Procesos de la Business Intelligence</a:t>
            </a:r>
            <a:endParaRPr lang="it-IT" b="1" dirty="0">
              <a:solidFill>
                <a:srgbClr val="FF0000"/>
              </a:solidFill>
            </a:endParaRPr>
          </a:p>
        </p:txBody>
      </p:sp>
    </p:spTree>
    <p:extLst>
      <p:ext uri="{BB962C8B-B14F-4D97-AF65-F5344CB8AC3E}">
        <p14:creationId xmlns:p14="http://schemas.microsoft.com/office/powerpoint/2010/main" val="36941830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1000"/>
                                        <p:tgtEl>
                                          <p:spTgt spid="19"/>
                                        </p:tgtEl>
                                      </p:cBhvr>
                                    </p:animEffect>
                                    <p:anim calcmode="lin" valueType="num">
                                      <p:cBhvr>
                                        <p:cTn id="37" dur="1000" fill="hold"/>
                                        <p:tgtEl>
                                          <p:spTgt spid="19"/>
                                        </p:tgtEl>
                                        <p:attrNameLst>
                                          <p:attrName>ppt_x</p:attrName>
                                        </p:attrNameLst>
                                      </p:cBhvr>
                                      <p:tavLst>
                                        <p:tav tm="0">
                                          <p:val>
                                            <p:strVal val="#ppt_x"/>
                                          </p:val>
                                        </p:tav>
                                        <p:tav tm="100000">
                                          <p:val>
                                            <p:strVal val="#ppt_x"/>
                                          </p:val>
                                        </p:tav>
                                      </p:tavLst>
                                    </p:anim>
                                    <p:anim calcmode="lin" valueType="num">
                                      <p:cBhvr>
                                        <p:cTn id="3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1000"/>
                                        <p:tgtEl>
                                          <p:spTgt spid="20"/>
                                        </p:tgtEl>
                                      </p:cBhvr>
                                    </p:animEffect>
                                    <p:anim calcmode="lin" valueType="num">
                                      <p:cBhvr>
                                        <p:cTn id="49" dur="1000" fill="hold"/>
                                        <p:tgtEl>
                                          <p:spTgt spid="20"/>
                                        </p:tgtEl>
                                        <p:attrNameLst>
                                          <p:attrName>ppt_x</p:attrName>
                                        </p:attrNameLst>
                                      </p:cBhvr>
                                      <p:tavLst>
                                        <p:tav tm="0">
                                          <p:val>
                                            <p:strVal val="#ppt_x"/>
                                          </p:val>
                                        </p:tav>
                                        <p:tav tm="100000">
                                          <p:val>
                                            <p:strVal val="#ppt_x"/>
                                          </p:val>
                                        </p:tav>
                                      </p:tavLst>
                                    </p:anim>
                                    <p:anim calcmode="lin" valueType="num">
                                      <p:cBhvr>
                                        <p:cTn id="50" dur="1000" fill="hold"/>
                                        <p:tgtEl>
                                          <p:spTgt spid="2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1000"/>
                                        <p:tgtEl>
                                          <p:spTgt spid="6"/>
                                        </p:tgtEl>
                                      </p:cBhvr>
                                    </p:animEffect>
                                    <p:anim calcmode="lin" valueType="num">
                                      <p:cBhvr>
                                        <p:cTn id="54" dur="1000" fill="hold"/>
                                        <p:tgtEl>
                                          <p:spTgt spid="6"/>
                                        </p:tgtEl>
                                        <p:attrNameLst>
                                          <p:attrName>ppt_x</p:attrName>
                                        </p:attrNameLst>
                                      </p:cBhvr>
                                      <p:tavLst>
                                        <p:tav tm="0">
                                          <p:val>
                                            <p:strVal val="#ppt_x"/>
                                          </p:val>
                                        </p:tav>
                                        <p:tav tm="100000">
                                          <p:val>
                                            <p:strVal val="#ppt_x"/>
                                          </p:val>
                                        </p:tav>
                                      </p:tavLst>
                                    </p:anim>
                                    <p:anim calcmode="lin" valueType="num">
                                      <p:cBhvr>
                                        <p:cTn id="55" dur="1000" fill="hold"/>
                                        <p:tgtEl>
                                          <p:spTgt spid="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fade">
                                      <p:cBhvr>
                                        <p:cTn id="58" dur="1000"/>
                                        <p:tgtEl>
                                          <p:spTgt spid="7"/>
                                        </p:tgtEl>
                                      </p:cBhvr>
                                    </p:animEffect>
                                    <p:anim calcmode="lin" valueType="num">
                                      <p:cBhvr>
                                        <p:cTn id="59" dur="1000" fill="hold"/>
                                        <p:tgtEl>
                                          <p:spTgt spid="7"/>
                                        </p:tgtEl>
                                        <p:attrNameLst>
                                          <p:attrName>ppt_x</p:attrName>
                                        </p:attrNameLst>
                                      </p:cBhvr>
                                      <p:tavLst>
                                        <p:tav tm="0">
                                          <p:val>
                                            <p:strVal val="#ppt_x"/>
                                          </p:val>
                                        </p:tav>
                                        <p:tav tm="100000">
                                          <p:val>
                                            <p:strVal val="#ppt_x"/>
                                          </p:val>
                                        </p:tav>
                                      </p:tavLst>
                                    </p:anim>
                                    <p:anim calcmode="lin" valueType="num">
                                      <p:cBhvr>
                                        <p:cTn id="6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15" grpId="0" animBg="1"/>
      <p:bldP spid="16" grpId="0" animBg="1"/>
      <p:bldP spid="5" grpId="0"/>
      <p:bldP spid="18" grpId="0"/>
      <p:bldP spid="19" grpId="0"/>
      <p:bldP spid="20" grpId="0"/>
      <p:bldP spid="6" grpId="0" animBg="1"/>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a:t>What is Business Intelligence?</a:t>
            </a:r>
            <a:endParaRPr lang="it-IT" dirty="0"/>
          </a:p>
        </p:txBody>
      </p:sp>
      <p:sp>
        <p:nvSpPr>
          <p:cNvPr id="3" name="2 Marcador de contenido"/>
          <p:cNvSpPr>
            <a:spLocks noGrp="1"/>
          </p:cNvSpPr>
          <p:nvPr>
            <p:ph idx="1"/>
          </p:nvPr>
        </p:nvSpPr>
        <p:spPr/>
        <p:txBody>
          <a:bodyPr>
            <a:normAutofit/>
          </a:bodyPr>
          <a:lstStyle/>
          <a:p>
            <a:pPr marL="114300" indent="0" algn="just">
              <a:buNone/>
            </a:pPr>
            <a:r>
              <a:rPr lang="en-US" sz="2000" dirty="0" smtClean="0">
                <a:latin typeface="+mj-lt"/>
              </a:rPr>
              <a:t>“</a:t>
            </a:r>
            <a:r>
              <a:rPr lang="en-US" sz="2000" dirty="0">
                <a:latin typeface="+mj-lt"/>
              </a:rPr>
              <a:t>Business Intelligence (or BI) helps predict, track, analyze, and present information as it relates to business performance - it provides the tools your company needs to translate data into actionable information. BI is often defined by the practices and technologies that enable it, such as data analytics, business performance management, data warehousing, dashboards and key performance indicators (KPIs)..” </a:t>
            </a:r>
            <a:endParaRPr lang="es-419" sz="2000" dirty="0">
              <a:latin typeface="+mj-lt"/>
            </a:endParaRPr>
          </a:p>
          <a:p>
            <a:pPr marL="114300" indent="0" algn="just">
              <a:buNone/>
            </a:pPr>
            <a:endParaRPr lang="es-419" sz="1400" b="1" dirty="0" smtClean="0">
              <a:latin typeface="+mj-lt"/>
            </a:endParaRPr>
          </a:p>
          <a:p>
            <a:pPr marL="114300" indent="0" algn="just">
              <a:buNone/>
            </a:pPr>
            <a:r>
              <a:rPr lang="es-419" sz="1400" b="1" dirty="0" smtClean="0">
                <a:latin typeface="+mj-lt"/>
              </a:rPr>
              <a:t>IBM</a:t>
            </a:r>
            <a:endParaRPr lang="es-419" sz="1400" b="1" dirty="0">
              <a:latin typeface="+mj-lt"/>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3745374"/>
            <a:ext cx="4639444" cy="306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12 Rectángulo redondeado"/>
          <p:cNvSpPr/>
          <p:nvPr/>
        </p:nvSpPr>
        <p:spPr>
          <a:xfrm>
            <a:off x="5148064" y="4797151"/>
            <a:ext cx="1759124" cy="201541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13 CuadroTexto"/>
          <p:cNvSpPr txBox="1"/>
          <p:nvPr/>
        </p:nvSpPr>
        <p:spPr>
          <a:xfrm rot="5400000">
            <a:off x="6415388" y="5683508"/>
            <a:ext cx="1229824" cy="246221"/>
          </a:xfrm>
          <a:prstGeom prst="rect">
            <a:avLst/>
          </a:prstGeom>
          <a:noFill/>
        </p:spPr>
        <p:txBody>
          <a:bodyPr wrap="none" rtlCol="0">
            <a:spAutoFit/>
          </a:bodyPr>
          <a:lstStyle/>
          <a:p>
            <a:r>
              <a:rPr lang="it-IT" sz="1000" b="1" dirty="0" smtClean="0">
                <a:solidFill>
                  <a:srgbClr val="FF0000"/>
                </a:solidFill>
              </a:rPr>
              <a:t>D</a:t>
            </a:r>
            <a:r>
              <a:rPr lang="es-419" sz="1000" b="1" dirty="0" smtClean="0">
                <a:solidFill>
                  <a:srgbClr val="FF0000"/>
                </a:solidFill>
              </a:rPr>
              <a:t>ATA ANALYTICS</a:t>
            </a:r>
            <a:endParaRPr lang="it-IT" sz="1000" b="1" dirty="0">
              <a:solidFill>
                <a:srgbClr val="FF0000"/>
              </a:solidFill>
            </a:endParaRPr>
          </a:p>
        </p:txBody>
      </p:sp>
      <p:sp>
        <p:nvSpPr>
          <p:cNvPr id="15" name="14 Rectángulo redondeado"/>
          <p:cNvSpPr/>
          <p:nvPr/>
        </p:nvSpPr>
        <p:spPr>
          <a:xfrm>
            <a:off x="5148064" y="3745376"/>
            <a:ext cx="1759124" cy="105177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15 CuadroTexto"/>
          <p:cNvSpPr txBox="1"/>
          <p:nvPr/>
        </p:nvSpPr>
        <p:spPr>
          <a:xfrm rot="5400000">
            <a:off x="6654368" y="4071211"/>
            <a:ext cx="1051777" cy="400110"/>
          </a:xfrm>
          <a:prstGeom prst="rect">
            <a:avLst/>
          </a:prstGeom>
          <a:noFill/>
        </p:spPr>
        <p:txBody>
          <a:bodyPr wrap="square" rtlCol="0">
            <a:spAutoFit/>
          </a:bodyPr>
          <a:lstStyle/>
          <a:p>
            <a:pPr algn="ctr"/>
            <a:r>
              <a:rPr lang="es-419" sz="1000" b="1" dirty="0" smtClean="0">
                <a:solidFill>
                  <a:srgbClr val="FF0000"/>
                </a:solidFill>
              </a:rPr>
              <a:t>KPIs  &amp; DASHBOARDS</a:t>
            </a:r>
            <a:endParaRPr lang="it-IT" sz="1000" b="1" dirty="0">
              <a:solidFill>
                <a:srgbClr val="FF0000"/>
              </a:solidFill>
            </a:endParaRPr>
          </a:p>
        </p:txBody>
      </p:sp>
      <p:sp>
        <p:nvSpPr>
          <p:cNvPr id="4" name="3 Flecha doblada hacia arriba"/>
          <p:cNvSpPr/>
          <p:nvPr/>
        </p:nvSpPr>
        <p:spPr>
          <a:xfrm>
            <a:off x="3419872" y="5226307"/>
            <a:ext cx="2059961" cy="1295736"/>
          </a:xfrm>
          <a:prstGeom prst="bentUp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419" sz="1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Predecir – Seguimiento -  Analisis - Presentacion</a:t>
            </a:r>
            <a:endParaRPr lang="it-IT" sz="1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56143314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txBox="1">
            <a:spLocks/>
          </p:cNvSpPr>
          <p:nvPr/>
        </p:nvSpPr>
        <p:spPr>
          <a:xfrm>
            <a:off x="1259632" y="476672"/>
            <a:ext cx="6912768"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500" cap="all" dirty="0">
                <a:solidFill>
                  <a:schemeClr val="accent1">
                    <a:lumMod val="75000"/>
                  </a:schemeClr>
                </a:solidFill>
              </a:rPr>
              <a:t>Business Intelligence &amp; Business Analytics</a:t>
            </a:r>
            <a:r>
              <a:rPr lang="it-IT" sz="3600" b="1" dirty="0" smtClean="0">
                <a:solidFill>
                  <a:srgbClr val="FF0000"/>
                </a:solidFill>
                <a:latin typeface="Arial" pitchFamily="34" charset="0"/>
                <a:cs typeface="Arial" pitchFamily="34" charset="0"/>
              </a:rPr>
              <a:t/>
            </a:r>
            <a:br>
              <a:rPr lang="it-IT" sz="3600" b="1" dirty="0" smtClean="0">
                <a:solidFill>
                  <a:srgbClr val="FF0000"/>
                </a:solidFill>
                <a:latin typeface="Arial" pitchFamily="34" charset="0"/>
                <a:cs typeface="Arial" pitchFamily="34" charset="0"/>
              </a:rPr>
            </a:br>
            <a:endParaRPr lang="it-IT" sz="3600" b="1" dirty="0">
              <a:solidFill>
                <a:srgbClr val="FF0000"/>
              </a:solidFill>
              <a:latin typeface="Arial" pitchFamily="34" charset="0"/>
              <a:cs typeface="Arial" pitchFamily="34"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908720"/>
            <a:ext cx="6984776" cy="432048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
        <p:nvSpPr>
          <p:cNvPr id="2" name="1 CuadroTexto"/>
          <p:cNvSpPr txBox="1"/>
          <p:nvPr/>
        </p:nvSpPr>
        <p:spPr>
          <a:xfrm>
            <a:off x="299688" y="4941168"/>
            <a:ext cx="8674169" cy="1077218"/>
          </a:xfrm>
          <a:prstGeom prst="rect">
            <a:avLst/>
          </a:prstGeom>
          <a:noFill/>
        </p:spPr>
        <p:txBody>
          <a:bodyPr wrap="none" rtlCol="0">
            <a:spAutoFit/>
          </a:bodyPr>
          <a:lstStyle/>
          <a:p>
            <a:pPr algn="ctr"/>
            <a:r>
              <a:rPr lang="es-419" b="1" dirty="0" smtClean="0">
                <a:solidFill>
                  <a:srgbClr val="FF0000"/>
                </a:solidFill>
              </a:rPr>
              <a:t>OPORTUNIDAD  &amp; FLEXIBILIDAD PARA LA TOMA DE DECISIONES</a:t>
            </a:r>
          </a:p>
          <a:p>
            <a:pPr algn="ctr"/>
            <a:endParaRPr lang="es-419" sz="2000" b="1" dirty="0">
              <a:solidFill>
                <a:srgbClr val="FF0000"/>
              </a:solidFill>
            </a:endParaRPr>
          </a:p>
          <a:p>
            <a:pPr algn="ctr"/>
            <a:r>
              <a:rPr lang="es-419" sz="2400" b="1" dirty="0" smtClean="0">
                <a:solidFill>
                  <a:srgbClr val="FF0000"/>
                </a:solidFill>
              </a:rPr>
              <a:t>DATOS = ACTIVO ESTRATEGICO DE LAS ORGANIZACIONES</a:t>
            </a:r>
            <a:endParaRPr lang="it-IT" sz="2400" b="1" dirty="0">
              <a:solidFill>
                <a:srgbClr val="FF0000"/>
              </a:solidFill>
            </a:endParaRPr>
          </a:p>
        </p:txBody>
      </p:sp>
    </p:spTree>
    <p:extLst>
      <p:ext uri="{BB962C8B-B14F-4D97-AF65-F5344CB8AC3E}">
        <p14:creationId xmlns:p14="http://schemas.microsoft.com/office/powerpoint/2010/main" val="65351707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2400" dirty="0" smtClean="0"/>
              <a:t>Business Intelligence</a:t>
            </a:r>
            <a:r>
              <a:rPr lang="es-419" sz="2400" dirty="0" smtClean="0"/>
              <a:t> = processes &amp; technology</a:t>
            </a:r>
            <a:endParaRPr lang="it-IT" sz="24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2420887"/>
            <a:ext cx="4176464" cy="26863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062" y="2420888"/>
            <a:ext cx="4472946" cy="27363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1907704" y="5301208"/>
            <a:ext cx="1438214" cy="369332"/>
          </a:xfrm>
          <a:prstGeom prst="rect">
            <a:avLst/>
          </a:prstGeom>
          <a:noFill/>
        </p:spPr>
        <p:txBody>
          <a:bodyPr wrap="none" rtlCol="0">
            <a:spAutoFit/>
          </a:bodyPr>
          <a:lstStyle/>
          <a:p>
            <a:r>
              <a:rPr lang="es-419" b="1" dirty="0" smtClean="0">
                <a:solidFill>
                  <a:srgbClr val="FF0000"/>
                </a:solidFill>
              </a:rPr>
              <a:t>NEGOCIOS</a:t>
            </a:r>
            <a:endParaRPr lang="it-IT" b="1" dirty="0">
              <a:solidFill>
                <a:srgbClr val="FF0000"/>
              </a:solidFill>
            </a:endParaRPr>
          </a:p>
        </p:txBody>
      </p:sp>
      <p:sp>
        <p:nvSpPr>
          <p:cNvPr id="6" name="5 CuadroTexto"/>
          <p:cNvSpPr txBox="1"/>
          <p:nvPr/>
        </p:nvSpPr>
        <p:spPr>
          <a:xfrm>
            <a:off x="5798082" y="5301208"/>
            <a:ext cx="1670650" cy="369332"/>
          </a:xfrm>
          <a:prstGeom prst="rect">
            <a:avLst/>
          </a:prstGeom>
          <a:noFill/>
        </p:spPr>
        <p:txBody>
          <a:bodyPr wrap="none" rtlCol="0">
            <a:spAutoFit/>
          </a:bodyPr>
          <a:lstStyle/>
          <a:p>
            <a:r>
              <a:rPr lang="es-419" b="1" dirty="0" smtClean="0">
                <a:solidFill>
                  <a:srgbClr val="FF0000"/>
                </a:solidFill>
              </a:rPr>
              <a:t>TECNOLOGIA</a:t>
            </a:r>
            <a:endParaRPr lang="it-IT" b="1" dirty="0">
              <a:solidFill>
                <a:srgbClr val="FF0000"/>
              </a:solidFill>
            </a:endParaRPr>
          </a:p>
        </p:txBody>
      </p:sp>
    </p:spTree>
    <p:extLst>
      <p:ext uri="{BB962C8B-B14F-4D97-AF65-F5344CB8AC3E}">
        <p14:creationId xmlns:p14="http://schemas.microsoft.com/office/powerpoint/2010/main" val="1366684828"/>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B</a:t>
            </a:r>
            <a:r>
              <a:rPr lang="es-419" dirty="0" smtClean="0"/>
              <a:t>I &amp; BA</a:t>
            </a:r>
            <a:endParaRPr lang="it-IT" dirty="0"/>
          </a:p>
        </p:txBody>
      </p:sp>
      <p:pic>
        <p:nvPicPr>
          <p:cNvPr id="4" name="Picture 2" descr="business-intelligence-vs-business-analytics-bann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0883" y="1628800"/>
            <a:ext cx="8601597"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6174371"/>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628800"/>
            <a:ext cx="8496944" cy="5145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p:txBody>
          <a:bodyPr/>
          <a:lstStyle/>
          <a:p>
            <a:r>
              <a:rPr lang="en-US" dirty="0" smtClean="0"/>
              <a:t>S</a:t>
            </a:r>
            <a:r>
              <a:rPr lang="es-419" dirty="0" smtClean="0"/>
              <a:t>AP Business Analytics</a:t>
            </a:r>
            <a:endParaRPr lang="it-IT" dirty="0"/>
          </a:p>
        </p:txBody>
      </p:sp>
    </p:spTree>
    <p:extLst>
      <p:ext uri="{BB962C8B-B14F-4D97-AF65-F5344CB8AC3E}">
        <p14:creationId xmlns:p14="http://schemas.microsoft.com/office/powerpoint/2010/main" val="2389489175"/>
      </p:ext>
    </p:extLst>
  </p:cSld>
  <p:clrMapOvr>
    <a:masterClrMapping/>
  </p:clrMapOvr>
  <p:transition spd="slow">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ticario">
  <a:themeElements>
    <a:clrScheme name="Boticario">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Boticario">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oticario">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3526</TotalTime>
  <Words>298</Words>
  <Application>Microsoft Office PowerPoint</Application>
  <PresentationFormat>Presentación en pantalla (4:3)</PresentationFormat>
  <Paragraphs>56</Paragraphs>
  <Slides>20</Slides>
  <Notes>3</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Boticario</vt:lpstr>
      <vt:lpstr>Presentación de PowerPoint</vt:lpstr>
      <vt:lpstr>Inteligencia de Negocios </vt:lpstr>
      <vt:lpstr>What is Business Intelligence?</vt:lpstr>
      <vt:lpstr>What is Business Intelligence?</vt:lpstr>
      <vt:lpstr>What is Business Intelligence?</vt:lpstr>
      <vt:lpstr>Presentación de PowerPoint</vt:lpstr>
      <vt:lpstr>Business Intelligence = processes &amp; technology</vt:lpstr>
      <vt:lpstr>BI &amp; BA</vt:lpstr>
      <vt:lpstr>SAP Business Analytics</vt:lpstr>
      <vt:lpstr>SAS Business Analytics</vt:lpstr>
      <vt:lpstr>What is ANALYTICS?</vt:lpstr>
      <vt:lpstr>What is ANALYTICS?</vt:lpstr>
      <vt:lpstr>Presentación de PowerPoint</vt:lpstr>
      <vt:lpstr>Forrester Wave: Agile Business Intelligence, Q2 ‘14</vt:lpstr>
      <vt:lpstr>Soluciones de bi</vt:lpstr>
      <vt:lpstr>Foco en las bases de la organizacion</vt:lpstr>
      <vt:lpstr>informacion agil, flexible y sencilla </vt:lpstr>
      <vt:lpstr>servicios</vt:lpstr>
      <vt:lpstr>Forrester wave </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Inteligencia de Negocios</dc:title>
  <dc:creator>Pedro Chavez</dc:creator>
  <cp:lastModifiedBy>Pedro</cp:lastModifiedBy>
  <cp:revision>53</cp:revision>
  <dcterms:created xsi:type="dcterms:W3CDTF">2015-03-20T20:20:12Z</dcterms:created>
  <dcterms:modified xsi:type="dcterms:W3CDTF">2015-08-22T04:38:23Z</dcterms:modified>
</cp:coreProperties>
</file>